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75" r:id="rId3"/>
    <p:sldId id="439" r:id="rId4"/>
    <p:sldId id="440" r:id="rId5"/>
    <p:sldId id="257" r:id="rId6"/>
    <p:sldId id="276" r:id="rId7"/>
    <p:sldId id="310" r:id="rId8"/>
    <p:sldId id="443" r:id="rId9"/>
    <p:sldId id="442" r:id="rId10"/>
    <p:sldId id="259" r:id="rId11"/>
    <p:sldId id="260" r:id="rId12"/>
    <p:sldId id="261" r:id="rId13"/>
    <p:sldId id="262" r:id="rId14"/>
    <p:sldId id="311" r:id="rId15"/>
    <p:sldId id="390" r:id="rId16"/>
    <p:sldId id="265" r:id="rId17"/>
    <p:sldId id="441" r:id="rId18"/>
    <p:sldId id="444" r:id="rId19"/>
    <p:sldId id="266" r:id="rId20"/>
    <p:sldId id="445" r:id="rId21"/>
    <p:sldId id="268" r:id="rId22"/>
    <p:sldId id="269" r:id="rId23"/>
    <p:sldId id="270" r:id="rId24"/>
    <p:sldId id="267" r:id="rId25"/>
    <p:sldId id="271" r:id="rId26"/>
    <p:sldId id="446" r:id="rId27"/>
    <p:sldId id="447" r:id="rId28"/>
    <p:sldId id="273" r:id="rId29"/>
    <p:sldId id="272" r:id="rId30"/>
    <p:sldId id="274" r:id="rId31"/>
    <p:sldId id="448" r:id="rId32"/>
    <p:sldId id="449" r:id="rId33"/>
    <p:sldId id="342" r:id="rId34"/>
    <p:sldId id="451" r:id="rId35"/>
    <p:sldId id="452" r:id="rId36"/>
    <p:sldId id="450" r:id="rId37"/>
    <p:sldId id="453" r:id="rId38"/>
    <p:sldId id="454" r:id="rId39"/>
    <p:sldId id="455" r:id="rId40"/>
    <p:sldId id="456" r:id="rId41"/>
    <p:sldId id="45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0E9D88-268D-3F4E-9050-4985CC2D8FCC}" v="342" dt="2019-04-30T07:10:43.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85"/>
    <p:restoredTop sz="94737"/>
  </p:normalViewPr>
  <p:slideViewPr>
    <p:cSldViewPr snapToGrid="0" snapToObjects="1">
      <p:cViewPr varScale="1">
        <p:scale>
          <a:sx n="96" d="100"/>
          <a:sy n="96" d="100"/>
        </p:scale>
        <p:origin x="176"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4/28/19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44940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1197222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40</a:t>
            </a:fld>
            <a:endParaRPr lang="en-US"/>
          </a:p>
        </p:txBody>
      </p:sp>
    </p:spTree>
    <p:extLst>
      <p:ext uri="{BB962C8B-B14F-4D97-AF65-F5344CB8AC3E}">
        <p14:creationId xmlns:p14="http://schemas.microsoft.com/office/powerpoint/2010/main" val="3937866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2797214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42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366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43353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41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956086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4/28/19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054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06765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4/28/19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04849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4/28/19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4020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4/28/19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901095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720498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4/28/19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566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4/28/19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3461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R Language Primer and Programming Symposium on Data Sciences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#1</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798056" y="2084832"/>
            <a:ext cx="4767649" cy="4351338"/>
          </a:xfrm>
        </p:spPr>
        <p:txBody>
          <a:bodyPr>
            <a:normAutofit fontScale="92500"/>
          </a:bodyPr>
          <a:lstStyle/>
          <a:p>
            <a:r>
              <a:rPr lang="en-US" dirty="0">
                <a:solidFill>
                  <a:schemeClr val="accent1">
                    <a:lumMod val="75000"/>
                  </a:schemeClr>
                </a:solidFill>
              </a:rPr>
              <a:t>Open a new R Markdown document within </a:t>
            </a:r>
            <a:r>
              <a:rPr lang="en-US" dirty="0" err="1">
                <a:solidFill>
                  <a:schemeClr val="accent1">
                    <a:lumMod val="75000"/>
                  </a:schemeClr>
                </a:solidFill>
              </a:rPr>
              <a:t>RStudio</a:t>
            </a:r>
            <a:r>
              <a:rPr lang="en-US" dirty="0">
                <a:solidFill>
                  <a:schemeClr val="accent1">
                    <a:lumMod val="75000"/>
                  </a:schemeClr>
                </a:solidFill>
              </a:rPr>
              <a:t> Cloud</a:t>
            </a:r>
          </a:p>
          <a:p>
            <a:r>
              <a:rPr lang="en-US" dirty="0">
                <a:solidFill>
                  <a:schemeClr val="accent1">
                    <a:lumMod val="75000"/>
                  </a:schemeClr>
                </a:solidFill>
              </a:rPr>
              <a:t>Enter a Title and Author and leave the output format as HTML</a:t>
            </a:r>
          </a:p>
          <a:p>
            <a:r>
              <a:rPr lang="en-US" dirty="0">
                <a:solidFill>
                  <a:schemeClr val="accent1">
                    <a:lumMod val="75000"/>
                  </a:schemeClr>
                </a:solidFill>
              </a:rPr>
              <a:t>Click each of the buttons in the top right corner of the grey areas and observe what happens</a:t>
            </a:r>
          </a:p>
          <a:p>
            <a:r>
              <a:rPr lang="en-US" dirty="0">
                <a:solidFill>
                  <a:schemeClr val="accent1">
                    <a:lumMod val="75000"/>
                  </a:schemeClr>
                </a:solidFill>
              </a:rPr>
              <a:t>“Knit” the document by clicking the Knit button and save the file</a:t>
            </a:r>
          </a:p>
        </p:txBody>
      </p:sp>
      <p:pic>
        <p:nvPicPr>
          <p:cNvPr id="4" name="Picture 3">
            <a:extLst>
              <a:ext uri="{FF2B5EF4-FFF2-40B4-BE49-F238E27FC236}">
                <a16:creationId xmlns:a16="http://schemas.microsoft.com/office/drawing/2014/main" id="{94BD8E96-6E9E-9B4F-99D0-62AAC9E551E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26588" y="115909"/>
            <a:ext cx="5439550" cy="3560830"/>
          </a:xfrm>
          <a:prstGeom prst="rect">
            <a:avLst/>
          </a:prstGeom>
        </p:spPr>
      </p:pic>
      <p:pic>
        <p:nvPicPr>
          <p:cNvPr id="5" name="Picture 4">
            <a:extLst>
              <a:ext uri="{FF2B5EF4-FFF2-40B4-BE49-F238E27FC236}">
                <a16:creationId xmlns:a16="http://schemas.microsoft.com/office/drawing/2014/main" id="{9C68312A-2076-F245-BA4A-B8FF92E1D6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3936463"/>
            <a:ext cx="5439550" cy="1892017"/>
          </a:xfrm>
          <a:prstGeom prst="rect">
            <a:avLst/>
          </a:prstGeom>
        </p:spPr>
      </p:pic>
      <p:cxnSp>
        <p:nvCxnSpPr>
          <p:cNvPr id="7" name="Straight Arrow Connector 6">
            <a:extLst>
              <a:ext uri="{FF2B5EF4-FFF2-40B4-BE49-F238E27FC236}">
                <a16:creationId xmlns:a16="http://schemas.microsoft.com/office/drawing/2014/main" id="{02DA0639-F00A-CE4E-8234-3CDB7A489822}"/>
              </a:ext>
            </a:extLst>
          </p:cNvPr>
          <p:cNvCxnSpPr>
            <a:cxnSpLocks/>
          </p:cNvCxnSpPr>
          <p:nvPr/>
        </p:nvCxnSpPr>
        <p:spPr>
          <a:xfrm flipV="1">
            <a:off x="10756557" y="5000037"/>
            <a:ext cx="417198" cy="390228"/>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sp>
        <p:nvSpPr>
          <p:cNvPr id="9" name="Oval 8">
            <a:extLst>
              <a:ext uri="{FF2B5EF4-FFF2-40B4-BE49-F238E27FC236}">
                <a16:creationId xmlns:a16="http://schemas.microsoft.com/office/drawing/2014/main" id="{465368A9-7587-AD40-A168-83EC34496C1C}"/>
              </a:ext>
            </a:extLst>
          </p:cNvPr>
          <p:cNvSpPr/>
          <p:nvPr/>
        </p:nvSpPr>
        <p:spPr>
          <a:xfrm>
            <a:off x="11064240" y="4558937"/>
            <a:ext cx="801897" cy="43107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97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#2</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394062" y="1998323"/>
            <a:ext cx="7156269" cy="4389825"/>
          </a:xfrm>
        </p:spPr>
        <p:txBody>
          <a:bodyPr>
            <a:normAutofit lnSpcReduction="10000"/>
          </a:bodyPr>
          <a:lstStyle/>
          <a:p>
            <a:r>
              <a:rPr lang="en-US" dirty="0">
                <a:solidFill>
                  <a:schemeClr val="accent1">
                    <a:lumMod val="75000"/>
                  </a:schemeClr>
                </a:solidFill>
              </a:rPr>
              <a:t>1. Insert a code chunk into white space within your open R Markdown document using Insert button on top right of code window</a:t>
            </a:r>
          </a:p>
          <a:p>
            <a:r>
              <a:rPr lang="en-US" dirty="0">
                <a:solidFill>
                  <a:schemeClr val="accent1">
                    <a:lumMod val="75000"/>
                  </a:schemeClr>
                </a:solidFill>
              </a:rPr>
              <a:t>2. Add the following to your new code chunk: </a:t>
            </a:r>
          </a:p>
          <a:p>
            <a:pPr marL="457200" lvl="1" indent="0">
              <a:buNone/>
            </a:pPr>
            <a:r>
              <a:rPr lang="en-US" dirty="0">
                <a:solidFill>
                  <a:schemeClr val="accent1">
                    <a:lumMod val="75000"/>
                  </a:schemeClr>
                </a:solidFill>
              </a:rPr>
              <a:t>mean(c(10, 20, 30))</a:t>
            </a:r>
          </a:p>
          <a:p>
            <a:r>
              <a:rPr lang="en-US" dirty="0">
                <a:solidFill>
                  <a:schemeClr val="accent1">
                    <a:lumMod val="75000"/>
                  </a:schemeClr>
                </a:solidFill>
              </a:rPr>
              <a:t>3. Execute code chunk by pressing Run button on top right of code chunk</a:t>
            </a:r>
          </a:p>
          <a:p>
            <a:r>
              <a:rPr lang="en-US" dirty="0">
                <a:solidFill>
                  <a:schemeClr val="accent1">
                    <a:lumMod val="75000"/>
                  </a:schemeClr>
                </a:solidFill>
              </a:rPr>
              <a:t>4. Include the following within any text area (white space) and knit:</a:t>
            </a:r>
          </a:p>
          <a:p>
            <a:pPr marL="457200" lvl="1" indent="0">
              <a:buNone/>
            </a:pPr>
            <a:r>
              <a:rPr lang="en-US" dirty="0">
                <a:solidFill>
                  <a:schemeClr val="accent1">
                    <a:lumMod val="75000"/>
                  </a:schemeClr>
                </a:solidFill>
              </a:rPr>
              <a:t>`r mean(c(10, 20, 30))`</a:t>
            </a:r>
          </a:p>
          <a:p>
            <a:endParaRPr lang="en-US" dirty="0">
              <a:solidFill>
                <a:schemeClr val="accent1">
                  <a:lumMod val="75000"/>
                </a:schemeClr>
              </a:solidFill>
            </a:endParaRP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pic>
        <p:nvPicPr>
          <p:cNvPr id="4" name="Picture 3">
            <a:extLst>
              <a:ext uri="{FF2B5EF4-FFF2-40B4-BE49-F238E27FC236}">
                <a16:creationId xmlns:a16="http://schemas.microsoft.com/office/drawing/2014/main" id="{71696F3A-0686-7F4D-9C0D-54C98D78E8A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93069" y="1604919"/>
            <a:ext cx="4359960" cy="4169569"/>
          </a:xfrm>
          <a:prstGeom prst="rect">
            <a:avLst/>
          </a:prstGeom>
        </p:spPr>
      </p:pic>
    </p:spTree>
    <p:extLst>
      <p:ext uri="{BB962C8B-B14F-4D97-AF65-F5344CB8AC3E}">
        <p14:creationId xmlns:p14="http://schemas.microsoft.com/office/powerpoint/2010/main" val="1614109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#3</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8" y="1791519"/>
            <a:ext cx="10515601" cy="4389825"/>
          </a:xfrm>
        </p:spPr>
        <p:txBody>
          <a:bodyPr>
            <a:normAutofit/>
          </a:bodyPr>
          <a:lstStyle/>
          <a:p>
            <a:pPr marL="457200" indent="-457200">
              <a:buAutoNum type="arabicPeriod"/>
            </a:pPr>
            <a:r>
              <a:rPr lang="en-US" dirty="0">
                <a:solidFill>
                  <a:schemeClr val="accent1">
                    <a:lumMod val="75000"/>
                  </a:schemeClr>
                </a:solidFill>
              </a:rPr>
              <a:t>Find and import the orders data set and store in an object called ”orders”</a:t>
            </a:r>
          </a:p>
          <a:p>
            <a:pPr marL="457200" indent="-457200">
              <a:buAutoNum type="arabicPeriod"/>
            </a:pPr>
            <a:r>
              <a:rPr lang="en-US" dirty="0">
                <a:solidFill>
                  <a:schemeClr val="accent1">
                    <a:lumMod val="75000"/>
                  </a:schemeClr>
                </a:solidFill>
              </a:rPr>
              <a:t>View the data</a:t>
            </a:r>
          </a:p>
          <a:p>
            <a:pPr marL="457200" indent="-457200">
              <a:buAutoNum type="arabicPeriod"/>
            </a:pPr>
            <a:r>
              <a:rPr lang="en-US" dirty="0">
                <a:solidFill>
                  <a:schemeClr val="accent1">
                    <a:lumMod val="75000"/>
                  </a:schemeClr>
                </a:solidFill>
              </a:rPr>
              <a:t>Run the summary function on the data</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graphicFrame>
        <p:nvGraphicFramePr>
          <p:cNvPr id="5" name="Table 4">
            <a:extLst>
              <a:ext uri="{FF2B5EF4-FFF2-40B4-BE49-F238E27FC236}">
                <a16:creationId xmlns:a16="http://schemas.microsoft.com/office/drawing/2014/main" id="{D67394D3-9B9B-4F4C-88B5-968871CFF6ED}"/>
              </a:ext>
            </a:extLst>
          </p:cNvPr>
          <p:cNvGraphicFramePr>
            <a:graphicFrameLocks noGrp="1"/>
          </p:cNvGraphicFramePr>
          <p:nvPr>
            <p:extLst>
              <p:ext uri="{D42A27DB-BD31-4B8C-83A1-F6EECF244321}">
                <p14:modId xmlns:p14="http://schemas.microsoft.com/office/powerpoint/2010/main" val="1301357097"/>
              </p:ext>
            </p:extLst>
          </p:nvPr>
        </p:nvGraphicFramePr>
        <p:xfrm>
          <a:off x="838198" y="3191501"/>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description</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49355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p:txBody>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spTree>
    <p:extLst>
      <p:ext uri="{BB962C8B-B14F-4D97-AF65-F5344CB8AC3E}">
        <p14:creationId xmlns:p14="http://schemas.microsoft.com/office/powerpoint/2010/main" val="2875158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#4</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0" indent="0">
              <a:buNone/>
            </a:pPr>
            <a:r>
              <a:rPr lang="en-US" sz="3200" dirty="0">
                <a:solidFill>
                  <a:schemeClr val="accent1">
                    <a:lumMod val="75000"/>
                  </a:schemeClr>
                </a:solidFill>
              </a:rPr>
              <a:t>Which 3 departments ordered the highest number of labs using “Provider Preference Lists”?</a:t>
            </a:r>
          </a:p>
          <a:p>
            <a:pPr marL="0" indent="0">
              <a:buNone/>
            </a:pPr>
            <a:endParaRPr lang="en-US" sz="3200" dirty="0">
              <a:solidFill>
                <a:schemeClr val="accent1">
                  <a:lumMod val="75000"/>
                </a:schemeClr>
              </a:solidFill>
            </a:endParaRPr>
          </a:p>
          <a:p>
            <a:pPr marL="0" indent="0">
              <a:buNone/>
            </a:pPr>
            <a:r>
              <a:rPr lang="en-US" sz="3200" dirty="0">
                <a:solidFill>
                  <a:schemeClr val="accent1">
                    <a:lumMod val="75000"/>
                  </a:schemeClr>
                </a:solidFill>
              </a:rPr>
              <a:t>What happens if you add 3 variables to the function?</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04:00</a:t>
            </a:r>
          </a:p>
        </p:txBody>
      </p:sp>
    </p:spTree>
    <p:extLst>
      <p:ext uri="{BB962C8B-B14F-4D97-AF65-F5344CB8AC3E}">
        <p14:creationId xmlns:p14="http://schemas.microsoft.com/office/powerpoint/2010/main" val="1754818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#5</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514350" indent="-514350">
              <a:buAutoNum type="arabicPeriod"/>
            </a:pPr>
            <a:r>
              <a:rPr lang="en-US" sz="3200" dirty="0">
                <a:solidFill>
                  <a:schemeClr val="accent1">
                    <a:lumMod val="75000"/>
                  </a:schemeClr>
                </a:solidFill>
              </a:rPr>
              <a:t>Plot the distribution of orders by week instead of by day.</a:t>
            </a:r>
          </a:p>
          <a:p>
            <a:pPr marL="514350" indent="-514350">
              <a:buAutoNum type="arabicPeriod"/>
            </a:pPr>
            <a:r>
              <a:rPr lang="en-US" sz="3200" dirty="0">
                <a:solidFill>
                  <a:schemeClr val="accent1">
                    <a:lumMod val="75000"/>
                  </a:schemeClr>
                </a:solidFill>
              </a:rPr>
              <a:t>Plot the distribution of review times by day.</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03:00</a:t>
            </a:r>
          </a:p>
        </p:txBody>
      </p:sp>
    </p:spTree>
    <p:extLst>
      <p:ext uri="{BB962C8B-B14F-4D97-AF65-F5344CB8AC3E}">
        <p14:creationId xmlns:p14="http://schemas.microsoft.com/office/powerpoint/2010/main" val="122507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used to create multiple document types:</a:t>
            </a:r>
          </a:p>
          <a:p>
            <a:pPr lvl="1"/>
            <a:r>
              <a:rPr lang="en-US" dirty="0"/>
              <a:t>html</a:t>
            </a:r>
          </a:p>
          <a:p>
            <a:pPr lvl="1"/>
            <a:r>
              <a:rPr lang="en-US" dirty="0"/>
              <a:t>pdf</a:t>
            </a:r>
          </a:p>
          <a:p>
            <a:pPr lvl="1"/>
            <a:r>
              <a:rPr lang="en-US" dirty="0" err="1"/>
              <a:t>docx</a:t>
            </a:r>
            <a:endParaRPr lang="en-US" dirty="0"/>
          </a:p>
        </p:txBody>
      </p:sp>
    </p:spTree>
    <p:extLst>
      <p:ext uri="{BB962C8B-B14F-4D97-AF65-F5344CB8AC3E}">
        <p14:creationId xmlns:p14="http://schemas.microsoft.com/office/powerpoint/2010/main" val="10015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042F2-E63C-9E49-84B9-B18A25DB7022}"/>
              </a:ext>
            </a:extLst>
          </p:cNvPr>
          <p:cNvSpPr>
            <a:spLocks noGrp="1"/>
          </p:cNvSpPr>
          <p:nvPr>
            <p:ph type="title"/>
          </p:nvPr>
        </p:nvSpPr>
        <p:spPr/>
        <p:txBody>
          <a:bodyPr/>
          <a:lstStyle/>
          <a:p>
            <a:r>
              <a:rPr lang="en-US" dirty="0">
                <a:solidFill>
                  <a:schemeClr val="accent1">
                    <a:lumMod val="75000"/>
                  </a:schemeClr>
                </a:solidFill>
              </a:rPr>
              <a:t>Your Turn #6</a:t>
            </a:r>
          </a:p>
        </p:txBody>
      </p:sp>
      <p:sp>
        <p:nvSpPr>
          <p:cNvPr id="3" name="Content Placeholder 2">
            <a:extLst>
              <a:ext uri="{FF2B5EF4-FFF2-40B4-BE49-F238E27FC236}">
                <a16:creationId xmlns:a16="http://schemas.microsoft.com/office/drawing/2014/main" id="{3DF905CE-4368-3242-9C8D-C3CFBDD31A88}"/>
              </a:ext>
            </a:extLst>
          </p:cNvPr>
          <p:cNvSpPr>
            <a:spLocks noGrp="1"/>
          </p:cNvSpPr>
          <p:nvPr>
            <p:ph idx="1"/>
          </p:nvPr>
        </p:nvSpPr>
        <p:spPr>
          <a:xfrm>
            <a:off x="838199" y="1998323"/>
            <a:ext cx="10515601" cy="4389825"/>
          </a:xfrm>
        </p:spPr>
        <p:txBody>
          <a:bodyPr>
            <a:normAutofit/>
          </a:bodyPr>
          <a:lstStyle/>
          <a:p>
            <a:pPr marL="0" indent="0">
              <a:buNone/>
            </a:pPr>
            <a:r>
              <a:rPr lang="en-US" sz="3200" dirty="0">
                <a:solidFill>
                  <a:schemeClr val="accent1">
                    <a:lumMod val="75000"/>
                  </a:schemeClr>
                </a:solidFill>
              </a:rPr>
              <a:t>Create a pdf of your lesson 2 markdown document using “Knit to pdf”</a:t>
            </a:r>
          </a:p>
        </p:txBody>
      </p:sp>
      <p:sp>
        <p:nvSpPr>
          <p:cNvPr id="8" name="TextBox 7">
            <a:extLst>
              <a:ext uri="{FF2B5EF4-FFF2-40B4-BE49-F238E27FC236}">
                <a16:creationId xmlns:a16="http://schemas.microsoft.com/office/drawing/2014/main" id="{14CF8E27-0E40-504F-86C3-A23B99F3A4BF}"/>
              </a:ext>
            </a:extLst>
          </p:cNvPr>
          <p:cNvSpPr txBox="1"/>
          <p:nvPr/>
        </p:nvSpPr>
        <p:spPr>
          <a:xfrm>
            <a:off x="9873049" y="6034205"/>
            <a:ext cx="1767016" cy="707886"/>
          </a:xfrm>
          <a:prstGeom prst="rect">
            <a:avLst/>
          </a:prstGeom>
          <a:solidFill>
            <a:schemeClr val="bg1"/>
          </a:solidFill>
          <a:ln>
            <a:solidFill>
              <a:schemeClr val="accent1">
                <a:lumMod val="75000"/>
              </a:schemeClr>
            </a:solidFill>
          </a:ln>
        </p:spPr>
        <p:txBody>
          <a:bodyPr wrap="square" rtlCol="0">
            <a:spAutoFit/>
          </a:bodyPr>
          <a:lstStyle/>
          <a:p>
            <a:pPr algn="ctr"/>
            <a:r>
              <a:rPr lang="en-US" sz="4000" dirty="0"/>
              <a:t>02:00</a:t>
            </a:r>
          </a:p>
        </p:txBody>
      </p:sp>
      <p:pic>
        <p:nvPicPr>
          <p:cNvPr id="4" name="Picture 3">
            <a:extLst>
              <a:ext uri="{FF2B5EF4-FFF2-40B4-BE49-F238E27FC236}">
                <a16:creationId xmlns:a16="http://schemas.microsoft.com/office/drawing/2014/main" id="{C717081B-7B92-E543-ADD3-06FA26B714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2404" y="2842025"/>
            <a:ext cx="5347192" cy="3862288"/>
          </a:xfrm>
          <a:prstGeom prst="rect">
            <a:avLst/>
          </a:prstGeom>
        </p:spPr>
      </p:pic>
    </p:spTree>
    <p:extLst>
      <p:ext uri="{BB962C8B-B14F-4D97-AF65-F5344CB8AC3E}">
        <p14:creationId xmlns:p14="http://schemas.microsoft.com/office/powerpoint/2010/main" val="1807850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D289-CDC5-4E44-AC6B-B3ECEB636E62}"/>
              </a:ext>
            </a:extLst>
          </p:cNvPr>
          <p:cNvSpPr>
            <a:spLocks noGrp="1"/>
          </p:cNvSpPr>
          <p:nvPr>
            <p:ph type="title"/>
          </p:nvPr>
        </p:nvSpPr>
        <p:spPr/>
        <p:txBody>
          <a:bodyPr/>
          <a:lstStyle/>
          <a:p>
            <a:r>
              <a:rPr lang="en-US" dirty="0"/>
              <a:t>Further Exploration</a:t>
            </a:r>
          </a:p>
        </p:txBody>
      </p:sp>
      <p:sp>
        <p:nvSpPr>
          <p:cNvPr id="3" name="Content Placeholder 2">
            <a:extLst>
              <a:ext uri="{FF2B5EF4-FFF2-40B4-BE49-F238E27FC236}">
                <a16:creationId xmlns:a16="http://schemas.microsoft.com/office/drawing/2014/main" id="{A8439113-CF80-4345-BF39-DBDA6C6CC897}"/>
              </a:ext>
            </a:extLst>
          </p:cNvPr>
          <p:cNvSpPr>
            <a:spLocks noGrp="1"/>
          </p:cNvSpPr>
          <p:nvPr>
            <p:ph idx="1"/>
          </p:nvPr>
        </p:nvSpPr>
        <p:spPr/>
        <p:txBody>
          <a:bodyPr/>
          <a:lstStyle/>
          <a:p>
            <a:r>
              <a:rPr lang="en-US" dirty="0"/>
              <a:t>Create a new R Markdown document but select “Presentation” instead of “Document” from menu</a:t>
            </a:r>
          </a:p>
          <a:p>
            <a:r>
              <a:rPr lang="en-US" dirty="0"/>
              <a:t>Select one of the HTML options and knit the document</a:t>
            </a:r>
          </a:p>
        </p:txBody>
      </p:sp>
    </p:spTree>
    <p:extLst>
      <p:ext uri="{BB962C8B-B14F-4D97-AF65-F5344CB8AC3E}">
        <p14:creationId xmlns:p14="http://schemas.microsoft.com/office/powerpoint/2010/main" val="9828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92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{EFE64BBE-965F-094E-AB5E-7B1346F7BB9D}tf10001061</Template>
  <TotalTime>3090</TotalTime>
  <Words>2220</Words>
  <Application>Microsoft Macintosh PowerPoint</Application>
  <PresentationFormat>Widescreen</PresentationFormat>
  <Paragraphs>370</Paragraphs>
  <Slides>41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Monaco</vt:lpstr>
      <vt:lpstr>Tw Cen MT</vt:lpstr>
      <vt:lpstr>Tw Cen MT Condensed</vt:lpstr>
      <vt:lpstr>Wingdings</vt:lpstr>
      <vt:lpstr>Wingdings 3</vt:lpstr>
      <vt:lpstr>Integral</vt:lpstr>
      <vt:lpstr>R Language Primer and Programming Symposium on Data Sciences  </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Code chunks</vt:lpstr>
      <vt:lpstr>Why name Code Chunks?</vt:lpstr>
      <vt:lpstr>“Setup” Chunk</vt:lpstr>
      <vt:lpstr>Your Turn #2</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#3</vt:lpstr>
      <vt:lpstr>View a quick summary</vt:lpstr>
      <vt:lpstr>Tabulating Data </vt:lpstr>
      <vt:lpstr>Orders Data Set</vt:lpstr>
      <vt:lpstr>Create a one variable table</vt:lpstr>
      <vt:lpstr>Two variable tables can help answer simple questions quickly</vt:lpstr>
      <vt:lpstr>Your Turn #4</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#5</vt:lpstr>
      <vt:lpstr>Knitting Other Document Types </vt:lpstr>
      <vt:lpstr>Multiple Output Formats are Available</vt:lpstr>
      <vt:lpstr>Your Turn #6</vt:lpstr>
      <vt:lpstr>Further Exploration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cp:revision>
  <cp:lastPrinted>2019-04-19T05:58:35Z</cp:lastPrinted>
  <dcterms:created xsi:type="dcterms:W3CDTF">2019-04-18T16:34:04Z</dcterms:created>
  <dcterms:modified xsi:type="dcterms:W3CDTF">2019-04-30T07:11:06Z</dcterms:modified>
</cp:coreProperties>
</file>